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2" r:id="rId4"/>
    <p:sldId id="263" r:id="rId5"/>
    <p:sldId id="261" r:id="rId6"/>
    <p:sldId id="278" r:id="rId7"/>
    <p:sldId id="277" r:id="rId8"/>
    <p:sldId id="272" r:id="rId9"/>
    <p:sldId id="276" r:id="rId10"/>
    <p:sldId id="265" r:id="rId11"/>
    <p:sldId id="273" r:id="rId12"/>
    <p:sldId id="27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59" autoAdjust="0"/>
  </p:normalViewPr>
  <p:slideViewPr>
    <p:cSldViewPr>
      <p:cViewPr varScale="1">
        <p:scale>
          <a:sx n="110" d="100"/>
          <a:sy n="110" d="100"/>
        </p:scale>
        <p:origin x="15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7BE05-301D-42D5-9762-C1896B88A94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A5D5D-223A-4C7C-A16E-647C21B9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3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5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8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4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9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4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3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40FF-BD3F-427B-A1C0-731F71ACA83E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E51E-4B51-4792-BDEC-DE27B3F4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4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ource Sans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Source Sans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aadl.or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506" y="2772916"/>
            <a:ext cx="915950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a</a:t>
            </a: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 case study</a:t>
            </a:r>
          </a:p>
        </p:txBody>
      </p:sp>
      <p:sp>
        <p:nvSpPr>
          <p:cNvPr id="5" name="Rectangle 4"/>
          <p:cNvSpPr/>
          <p:nvPr/>
        </p:nvSpPr>
        <p:spPr>
          <a:xfrm>
            <a:off x="-15506" y="1844824"/>
            <a:ext cx="9188399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System to Software Integrity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24" y="4005064"/>
            <a:ext cx="91595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ource Sans Pro" pitchFamily="34" charset="0"/>
              </a:rPr>
              <a:t>Matteo </a:t>
            </a:r>
            <a:r>
              <a:rPr lang="en-US" sz="2000" b="1" dirty="0" smtClean="0">
                <a:latin typeface="Source Sans Pro" pitchFamily="34" charset="0"/>
              </a:rPr>
              <a:t>Bordin</a:t>
            </a:r>
            <a:r>
              <a:rPr lang="en-US" sz="2000" dirty="0">
                <a:latin typeface="Source Sans Pro" pitchFamily="34" charset="0"/>
              </a:rPr>
              <a:t>	 </a:t>
            </a:r>
            <a:r>
              <a:rPr lang="en-US" sz="2000" dirty="0" smtClean="0">
                <a:latin typeface="Source Sans Pro" pitchFamily="34" charset="0"/>
              </a:rPr>
              <a:t>   </a:t>
            </a:r>
            <a:r>
              <a:rPr lang="en-US" sz="2000" b="1" dirty="0" err="1" smtClean="0">
                <a:latin typeface="Source Sans Pro" pitchFamily="34" charset="0"/>
              </a:rPr>
              <a:t>Jérôme</a:t>
            </a:r>
            <a:r>
              <a:rPr lang="en-US" sz="2000" b="1" dirty="0" smtClean="0">
                <a:latin typeface="Source Sans Pro" pitchFamily="34" charset="0"/>
              </a:rPr>
              <a:t> </a:t>
            </a:r>
            <a:r>
              <a:rPr lang="en-US" sz="2000" b="1" dirty="0" err="1" smtClean="0">
                <a:latin typeface="Source Sans Pro" pitchFamily="34" charset="0"/>
              </a:rPr>
              <a:t>Hugues</a:t>
            </a:r>
            <a:endParaRPr lang="en-US" sz="2000" b="1" dirty="0">
              <a:latin typeface="Source Sans Pro" pitchFamily="34" charset="0"/>
            </a:endParaRPr>
          </a:p>
          <a:p>
            <a:pPr algn="ctr"/>
            <a:endParaRPr lang="en-US" sz="1600" dirty="0" smtClean="0">
              <a:latin typeface="Source Sans Pro" pitchFamily="34" charset="0"/>
            </a:endParaRPr>
          </a:p>
          <a:p>
            <a:pPr algn="ctr"/>
            <a:r>
              <a:rPr lang="en-US" sz="1600" dirty="0" err="1" smtClean="0">
                <a:latin typeface="Source Sans Pro" pitchFamily="34" charset="0"/>
              </a:rPr>
              <a:t>Cyrille</a:t>
            </a:r>
            <a:r>
              <a:rPr lang="en-US" sz="1600" dirty="0" smtClean="0">
                <a:latin typeface="Source Sans Pro" pitchFamily="34" charset="0"/>
              </a:rPr>
              <a:t> </a:t>
            </a:r>
            <a:r>
              <a:rPr lang="en-US" sz="1600" dirty="0" err="1">
                <a:latin typeface="Source Sans Pro" pitchFamily="34" charset="0"/>
              </a:rPr>
              <a:t>Comar</a:t>
            </a:r>
            <a:r>
              <a:rPr lang="en-US" sz="1600" dirty="0">
                <a:latin typeface="Source Sans Pro" pitchFamily="34" charset="0"/>
              </a:rPr>
              <a:t>, Ed </a:t>
            </a:r>
            <a:r>
              <a:rPr lang="en-US" sz="1600" dirty="0" err="1" smtClean="0">
                <a:latin typeface="Source Sans Pro" pitchFamily="34" charset="0"/>
              </a:rPr>
              <a:t>Falis</a:t>
            </a:r>
            <a:r>
              <a:rPr lang="en-US" sz="1600" dirty="0" smtClean="0">
                <a:latin typeface="Source Sans Pro" pitchFamily="34" charset="0"/>
              </a:rPr>
              <a:t>, Franco </a:t>
            </a:r>
            <a:r>
              <a:rPr lang="en-US" sz="1600" dirty="0" err="1">
                <a:latin typeface="Source Sans Pro" pitchFamily="34" charset="0"/>
              </a:rPr>
              <a:t>Gasperoni</a:t>
            </a:r>
            <a:r>
              <a:rPr lang="en-US" sz="1600" dirty="0">
                <a:latin typeface="Source Sans Pro" pitchFamily="34" charset="0"/>
              </a:rPr>
              <a:t>, </a:t>
            </a:r>
            <a:endParaRPr lang="en-US" sz="1600" dirty="0" smtClean="0">
              <a:latin typeface="Source Sans Pro" pitchFamily="34" charset="0"/>
            </a:endParaRPr>
          </a:p>
          <a:p>
            <a:pPr algn="ctr"/>
            <a:r>
              <a:rPr lang="en-US" sz="1600" dirty="0" err="1" smtClean="0">
                <a:latin typeface="Source Sans Pro" pitchFamily="34" charset="0"/>
              </a:rPr>
              <a:t>Yannick</a:t>
            </a:r>
            <a:r>
              <a:rPr lang="en-US" sz="1600" dirty="0" smtClean="0">
                <a:latin typeface="Source Sans Pro" pitchFamily="34" charset="0"/>
              </a:rPr>
              <a:t> </a:t>
            </a:r>
            <a:r>
              <a:rPr lang="en-US" sz="1600" dirty="0">
                <a:latin typeface="Source Sans Pro" pitchFamily="34" charset="0"/>
              </a:rPr>
              <a:t>Moy, </a:t>
            </a:r>
            <a:r>
              <a:rPr lang="en-US" sz="1600" dirty="0" err="1" smtClean="0">
                <a:latin typeface="Source Sans Pro" pitchFamily="34" charset="0"/>
              </a:rPr>
              <a:t>Elie</a:t>
            </a:r>
            <a:r>
              <a:rPr lang="en-US" sz="1600" dirty="0" smtClean="0">
                <a:latin typeface="Source Sans Pro" pitchFamily="34" charset="0"/>
              </a:rPr>
              <a:t> </a:t>
            </a:r>
            <a:r>
              <a:rPr lang="en-US" sz="1600" dirty="0" err="1" smtClean="0">
                <a:latin typeface="Source Sans Pro" pitchFamily="34" charset="0"/>
              </a:rPr>
              <a:t>Richa</a:t>
            </a:r>
            <a:endParaRPr lang="en-US" sz="1600" b="1" u="sng" dirty="0">
              <a:latin typeface="Source Sans Pro" pitchFamily="34" charset="0"/>
            </a:endParaRPr>
          </a:p>
        </p:txBody>
      </p:sp>
      <p:pic>
        <p:nvPicPr>
          <p:cNvPr id="8" name="Picture 7" descr="logo_textured_large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73" y="5453019"/>
            <a:ext cx="3067743" cy="85896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748" y="5453018"/>
            <a:ext cx="2111540" cy="8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40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4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TAKE HOME</a:t>
            </a:r>
            <a:endParaRPr lang="en-US" sz="48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400" i="1" spc="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messages</a:t>
            </a:r>
            <a:endParaRPr lang="en-US" sz="4400" i="1" spc="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68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Property preservation: how?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00811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different techniques</a:t>
            </a:r>
          </a:p>
          <a:p>
            <a:pPr lvl="1"/>
            <a:r>
              <a:rPr lang="en-US" dirty="0"/>
              <a:t>Peer review, testing, automatic code generation, formal proof, …</a:t>
            </a:r>
          </a:p>
          <a:p>
            <a:pPr lvl="1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57200" y="2132856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combine them?</a:t>
            </a:r>
          </a:p>
          <a:p>
            <a:pPr lvl="1"/>
            <a:r>
              <a:rPr lang="en-US" dirty="0" smtClean="0"/>
              <a:t>While providing evidence of coverage</a:t>
            </a:r>
          </a:p>
          <a:p>
            <a:pPr lvl="1"/>
            <a:r>
              <a:rPr lang="en-US" dirty="0" smtClean="0"/>
              <a:t>And taking into account system-level concerns</a:t>
            </a:r>
          </a:p>
          <a:p>
            <a:pPr lvl="1"/>
            <a:endParaRPr lang="en-US" dirty="0" smtClean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57200" y="3140968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AADL as a pivot representation</a:t>
            </a:r>
          </a:p>
          <a:p>
            <a:pPr lvl="1"/>
            <a:r>
              <a:rPr lang="en-US" dirty="0" smtClean="0"/>
              <a:t>Derive formalized specifications downstream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4437112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Source Sans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Rely on languages supporting design-by-contract</a:t>
            </a:r>
          </a:p>
          <a:p>
            <a:pPr lvl="1"/>
            <a:r>
              <a:rPr lang="en-US" dirty="0" smtClean="0"/>
              <a:t>AADL, SPARK, Simulink Assertion Blocks, …</a:t>
            </a:r>
          </a:p>
          <a:p>
            <a:pPr lvl="1"/>
            <a:r>
              <a:rPr lang="en-US" dirty="0" smtClean="0"/>
              <a:t>And translate them across abstraction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601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&amp; future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SPARK 2014 Formal Verification Toolset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Currently </a:t>
            </a:r>
            <a:r>
              <a:rPr lang="en-US" dirty="0"/>
              <a:t>in Beta, first release in April 2014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Simulink to SPARK 2014 code generator </a:t>
            </a:r>
          </a:p>
          <a:p>
            <a:pPr lvl="1"/>
            <a:r>
              <a:rPr lang="en-US" dirty="0" smtClean="0"/>
              <a:t>Project P, available in Q4 2014</a:t>
            </a:r>
          </a:p>
          <a:p>
            <a:pPr lvl="1"/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AADL to Ada/SPARK2014 code generator + runtime</a:t>
            </a:r>
          </a:p>
          <a:p>
            <a:pPr lvl="1"/>
            <a:r>
              <a:rPr lang="en-US" dirty="0"/>
              <a:t>Part of Ocarina distribution, available through </a:t>
            </a:r>
            <a:r>
              <a:rPr lang="en-US" dirty="0">
                <a:hlinkClick r:id="rId2"/>
              </a:rPr>
              <a:t>http://www.openaadl.org</a:t>
            </a:r>
            <a:endParaRPr lang="en-US" dirty="0"/>
          </a:p>
          <a:p>
            <a:pPr lvl="1"/>
            <a:r>
              <a:rPr lang="en-US" dirty="0"/>
              <a:t>Tested with </a:t>
            </a:r>
            <a:r>
              <a:rPr lang="en-US" dirty="0" err="1"/>
              <a:t>GNATProve</a:t>
            </a:r>
            <a:r>
              <a:rPr lang="en-US" dirty="0"/>
              <a:t> GPL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601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7680" y="0"/>
            <a:ext cx="457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Source Sans Pro" pitchFamily="34" charset="0"/>
              </a:rPr>
              <a:t>Cyrille</a:t>
            </a:r>
            <a:r>
              <a:rPr lang="en-US" sz="2400" b="1" dirty="0" smtClean="0">
                <a:latin typeface="Source Sans Pro" pitchFamily="34" charset="0"/>
              </a:rPr>
              <a:t> </a:t>
            </a:r>
            <a:r>
              <a:rPr lang="en-US" sz="2400" b="1" dirty="0" err="1" smtClean="0">
                <a:latin typeface="Source Sans Pro" pitchFamily="34" charset="0"/>
              </a:rPr>
              <a:t>Comar</a:t>
            </a:r>
            <a:r>
              <a:rPr lang="en-US" sz="2400" b="1" dirty="0" smtClean="0">
                <a:latin typeface="Source Sans Pro" pitchFamily="34" charset="0"/>
              </a:rPr>
              <a:t>, AdaCore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Source Sans Pro" pitchFamily="34" charset="0"/>
              </a:rPr>
              <a:t>Ed </a:t>
            </a:r>
            <a:r>
              <a:rPr lang="en-US" sz="2400" b="1" dirty="0" err="1" smtClean="0">
                <a:latin typeface="Source Sans Pro" pitchFamily="34" charset="0"/>
              </a:rPr>
              <a:t>Falis</a:t>
            </a:r>
            <a:r>
              <a:rPr lang="en-US" sz="2400" b="1" dirty="0" smtClean="0">
                <a:latin typeface="Source Sans Pro" pitchFamily="34" charset="0"/>
              </a:rPr>
              <a:t>, AdaCore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Source Sans Pro" pitchFamily="34" charset="0"/>
              </a:rPr>
              <a:t>Franco </a:t>
            </a:r>
            <a:r>
              <a:rPr lang="en-US" sz="2400" b="1" dirty="0" err="1" smtClean="0">
                <a:latin typeface="Source Sans Pro" pitchFamily="34" charset="0"/>
              </a:rPr>
              <a:t>Gasperoni</a:t>
            </a:r>
            <a:r>
              <a:rPr lang="en-US" sz="2400" b="1" dirty="0" smtClean="0">
                <a:latin typeface="Source Sans Pro" pitchFamily="34" charset="0"/>
              </a:rPr>
              <a:t>, AdaCore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Source Sans Pro" pitchFamily="34" charset="0"/>
              </a:rPr>
              <a:t>Yannick</a:t>
            </a:r>
            <a:r>
              <a:rPr lang="en-US" sz="2400" b="1" dirty="0" smtClean="0">
                <a:latin typeface="Source Sans Pro" pitchFamily="34" charset="0"/>
              </a:rPr>
              <a:t> Moy, AdaCore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Source Sans Pro" pitchFamily="34" charset="0"/>
              </a:rPr>
              <a:t>Elie</a:t>
            </a:r>
            <a:r>
              <a:rPr lang="en-US" sz="2400" b="1" dirty="0" smtClean="0">
                <a:latin typeface="Source Sans Pro" pitchFamily="34" charset="0"/>
              </a:rPr>
              <a:t> </a:t>
            </a:r>
            <a:r>
              <a:rPr lang="en-US" sz="2400" b="1" dirty="0" err="1" smtClean="0">
                <a:latin typeface="Source Sans Pro" pitchFamily="34" charset="0"/>
              </a:rPr>
              <a:t>Richa</a:t>
            </a:r>
            <a:r>
              <a:rPr lang="en-US" sz="2400" b="1" dirty="0" smtClean="0">
                <a:latin typeface="Source Sans Pro" pitchFamily="34" charset="0"/>
              </a:rPr>
              <a:t>, AdaCore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400" i="1" spc="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thanks!</a:t>
            </a:r>
          </a:p>
          <a:p>
            <a:pPr algn="ctr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Source Sans Pro" pitchFamily="34" charset="0"/>
              </a:rPr>
              <a:t>Matteo Bordin, bordin@adacore.com</a:t>
            </a:r>
          </a:p>
          <a:p>
            <a:pPr algn="ctr"/>
            <a:r>
              <a:rPr lang="en-US" i="1" dirty="0" err="1">
                <a:solidFill>
                  <a:schemeClr val="tx2">
                    <a:lumMod val="75000"/>
                  </a:schemeClr>
                </a:solidFill>
                <a:latin typeface="Source Sans Pro" pitchFamily="34" charset="0"/>
              </a:rPr>
              <a:t>Jérôme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Source Sans Pro" pitchFamily="34" charset="0"/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  <a:latin typeface="Source Sans Pro" pitchFamily="34" charset="0"/>
              </a:rPr>
              <a:t>Hugues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Source Sans Pro" pitchFamily="34" charset="0"/>
              </a:rPr>
              <a:t>, jerome.hugues@isae.fr</a:t>
            </a:r>
            <a:endParaRPr lang="en-US" i="1" dirty="0">
              <a:solidFill>
                <a:schemeClr val="tx2">
                  <a:lumMod val="75000"/>
                </a:schemeClr>
              </a:solidFill>
              <a:latin typeface="Source Sans Pro" pitchFamily="34" charset="0"/>
            </a:endParaRPr>
          </a:p>
        </p:txBody>
      </p:sp>
      <p:pic>
        <p:nvPicPr>
          <p:cNvPr id="6" name="Picture 5" descr="logo_textured_large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21088"/>
            <a:ext cx="1811448" cy="50720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77612"/>
            <a:ext cx="1319452" cy="55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2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 smtClean="0"/>
              <a:t>How to verify property preservation?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013176"/>
            <a:ext cx="9144000" cy="12961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i="1" kern="12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How to combine them?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What about system properties?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220435" y="1179139"/>
            <a:ext cx="1728192" cy="1308974"/>
            <a:chOff x="285755" y="1484784"/>
            <a:chExt cx="1728192" cy="1308974"/>
          </a:xfrm>
        </p:grpSpPr>
        <p:pic>
          <p:nvPicPr>
            <p:cNvPr id="7" name="Picture 11" descr="http://icons.iconarchive.com/icons/deleket/scrap/128/Client-ico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031" y="1484784"/>
              <a:ext cx="939641" cy="939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4" name="Picture 8" descr="http://upload.wikimedia.org/wikipedia/commons/thumb/c/cd/Blue_Drop.svg/320px-Blue_Drop.svg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407" y="1628799"/>
              <a:ext cx="198915" cy="341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85755" y="2424426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Peer review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01017" y="1256617"/>
            <a:ext cx="1552874" cy="1369800"/>
            <a:chOff x="5510163" y="2275224"/>
            <a:chExt cx="1552874" cy="1369800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0163" y="2275224"/>
              <a:ext cx="1356422" cy="103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724128" y="3275692"/>
              <a:ext cx="1338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Testing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1197" y="2569771"/>
            <a:ext cx="3089583" cy="1800051"/>
            <a:chOff x="618321" y="2854929"/>
            <a:chExt cx="3089583" cy="1800051"/>
          </a:xfrm>
        </p:grpSpPr>
        <p:grpSp>
          <p:nvGrpSpPr>
            <p:cNvPr id="15" name="Group 14"/>
            <p:cNvGrpSpPr/>
            <p:nvPr/>
          </p:nvGrpSpPr>
          <p:grpSpPr>
            <a:xfrm>
              <a:off x="1618892" y="2854929"/>
              <a:ext cx="1015378" cy="1215276"/>
              <a:chOff x="703036" y="1432450"/>
              <a:chExt cx="1219200" cy="1631575"/>
            </a:xfrm>
          </p:grpSpPr>
          <p:pic>
            <p:nvPicPr>
              <p:cNvPr id="16" name="Picture 4" descr="http://icons.iconarchive.com/icons/aha-soft/free-large-boss/128/Professor-icon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036" y="1844824"/>
                <a:ext cx="1219200" cy="1219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6" descr="http://icons.iconarchive.com/icons/custom-icon-design/pretty-office-10/128/Graduate-academic-cap-icon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597745" flipH="1">
                <a:off x="872398" y="1432450"/>
                <a:ext cx="880476" cy="8804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618321" y="4070205"/>
              <a:ext cx="30895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Design/Verify-by-contract</a:t>
              </a:r>
            </a:p>
            <a:p>
              <a:pPr algn="ctr"/>
              <a:r>
                <a:rPr lang="en-US" sz="1400" i="1" dirty="0" smtClean="0">
                  <a:latin typeface="Source Sans Pro" pitchFamily="34" charset="0"/>
                </a:rPr>
                <a:t>(Eiffel, Ada 2012, SPARK, </a:t>
              </a:r>
              <a:r>
                <a:rPr lang="en-US" sz="1400" i="1" dirty="0" err="1" smtClean="0">
                  <a:latin typeface="Source Sans Pro" pitchFamily="34" charset="0"/>
                </a:rPr>
                <a:t>Frama</a:t>
              </a:r>
              <a:r>
                <a:rPr lang="en-US" sz="1400" i="1" dirty="0" smtClean="0">
                  <a:latin typeface="Source Sans Pro" pitchFamily="34" charset="0"/>
                </a:rPr>
                <a:t>-C, …)</a:t>
              </a:r>
              <a:endParaRPr lang="en-US" sz="1400" i="1" dirty="0">
                <a:latin typeface="Source Sans Pro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17091" y="3435346"/>
            <a:ext cx="3672408" cy="1254534"/>
            <a:chOff x="2101602" y="4199982"/>
            <a:chExt cx="3672408" cy="1254534"/>
          </a:xfrm>
        </p:grpSpPr>
        <p:sp>
          <p:nvSpPr>
            <p:cNvPr id="19" name="TextBox 18"/>
            <p:cNvSpPr txBox="1"/>
            <p:nvPr/>
          </p:nvSpPr>
          <p:spPr>
            <a:xfrm>
              <a:off x="2101602" y="5085184"/>
              <a:ext cx="3672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Automatic code generators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endParaRPr>
            </a:p>
          </p:txBody>
        </p:sp>
        <p:pic>
          <p:nvPicPr>
            <p:cNvPr id="22" name="Picture 15" descr="http://icons.iconarchive.com/icons/oxygen-icons.org/oxygen/128/Apps-preferences-system-windows-actions-ic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7106" y="4199982"/>
              <a:ext cx="932765" cy="932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3" descr="http://icons.iconarchive.com/icons/everaldo/crystal-clear/128/Mimetype-source-c-icon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905" y="4375805"/>
              <a:ext cx="581119" cy="581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ight Arrow 9"/>
            <p:cNvSpPr/>
            <p:nvPr/>
          </p:nvSpPr>
          <p:spPr>
            <a:xfrm>
              <a:off x="3769871" y="4545207"/>
              <a:ext cx="357512" cy="242316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96495" y="2968219"/>
            <a:ext cx="2772308" cy="1078378"/>
            <a:chOff x="6336196" y="4645036"/>
            <a:chExt cx="2772308" cy="1078378"/>
          </a:xfrm>
        </p:grpSpPr>
        <p:sp>
          <p:nvSpPr>
            <p:cNvPr id="20" name="TextBox 19"/>
            <p:cNvSpPr txBox="1"/>
            <p:nvPr/>
          </p:nvSpPr>
          <p:spPr>
            <a:xfrm>
              <a:off x="6336196" y="5354082"/>
              <a:ext cx="2772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Reverse engineering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endParaRPr>
            </a:p>
          </p:txBody>
        </p:sp>
        <p:pic>
          <p:nvPicPr>
            <p:cNvPr id="26" name="Picture 13" descr="http://icons.iconarchive.com/icons/everaldo/crystal-clear/128/Mimetype-source-c-icon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643" y="4734896"/>
              <a:ext cx="581119" cy="581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 descr="http://icons.iconarchive.com/icons/apathae/satellite/128/1-Documents-icon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368" y="4645036"/>
              <a:ext cx="685817" cy="685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ight Arrow 27"/>
            <p:cNvSpPr/>
            <p:nvPr/>
          </p:nvSpPr>
          <p:spPr>
            <a:xfrm>
              <a:off x="7447704" y="4904298"/>
              <a:ext cx="357512" cy="242316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490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506" y="0"/>
            <a:ext cx="4594199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ase study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7" y="0"/>
            <a:ext cx="478802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The nose gear challenge</a:t>
            </a:r>
          </a:p>
        </p:txBody>
      </p:sp>
    </p:spTree>
    <p:extLst>
      <p:ext uri="{BB962C8B-B14F-4D97-AF65-F5344CB8AC3E}">
        <p14:creationId xmlns:p14="http://schemas.microsoft.com/office/powerpoint/2010/main" val="380402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553" y="260648"/>
            <a:ext cx="9292065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475656" y="3748094"/>
            <a:ext cx="504056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7824" y="4941168"/>
            <a:ext cx="5976664" cy="1728192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87313"/>
            <a:r>
              <a:rPr lang="en-US" dirty="0" smtClean="0">
                <a:latin typeface="Source Sans Pro" pitchFamily="34" charset="0"/>
              </a:rPr>
              <a:t>The ground velocity shall be available </a:t>
            </a:r>
            <a:r>
              <a:rPr lang="en-US" dirty="0" err="1" smtClean="0">
                <a:latin typeface="Source Sans Pro" pitchFamily="34" charset="0"/>
              </a:rPr>
              <a:t>iff</a:t>
            </a:r>
            <a:r>
              <a:rPr lang="en-US" dirty="0" smtClean="0">
                <a:latin typeface="Source Sans Pro" pitchFamily="34" charset="0"/>
              </a:rPr>
              <a:t> the data used for computation is no older than 3000ms</a:t>
            </a:r>
          </a:p>
          <a:p>
            <a:pPr marL="87313"/>
            <a:endParaRPr lang="en-US" dirty="0">
              <a:latin typeface="Source Sans Pro" pitchFamily="34" charset="0"/>
            </a:endParaRPr>
          </a:p>
          <a:p>
            <a:pPr marL="87313"/>
            <a:r>
              <a:rPr lang="en-US" dirty="0" smtClean="0">
                <a:latin typeface="Source Sans Pro" pitchFamily="34" charset="0"/>
              </a:rPr>
              <a:t>The measured velocity shall not differ of more than 3 Km/h from the real velocity during the latest 3000ms </a:t>
            </a:r>
            <a:endParaRPr lang="en-US" dirty="0">
              <a:latin typeface="Source Sans Pro" pitchFamily="34" charset="0"/>
            </a:endParaRPr>
          </a:p>
        </p:txBody>
      </p:sp>
      <p:cxnSp>
        <p:nvCxnSpPr>
          <p:cNvPr id="7" name="Straight Connector 6"/>
          <p:cNvCxnSpPr>
            <a:stCxn id="4" idx="5"/>
            <a:endCxn id="5" idx="1"/>
          </p:cNvCxnSpPr>
          <p:nvPr/>
        </p:nvCxnSpPr>
        <p:spPr>
          <a:xfrm>
            <a:off x="1905895" y="4178333"/>
            <a:ext cx="1081929" cy="1626931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1893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System to Software (top-down only)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349237" y="1052736"/>
            <a:ext cx="2518907" cy="160109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AADL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System Model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6919" y="1844824"/>
            <a:ext cx="903774" cy="2880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latin typeface="Source Sans Pro" pitchFamily="34" charset="0"/>
              </a:rPr>
              <a:t>Property 1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66034" y="1844824"/>
            <a:ext cx="903774" cy="2880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latin typeface="Source Sans Pro" pitchFamily="34" charset="0"/>
              </a:rPr>
              <a:t>Property 2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66034" y="2222822"/>
            <a:ext cx="903774" cy="2880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latin typeface="Source Sans Pro" pitchFamily="34" charset="0"/>
              </a:rPr>
              <a:t>Property N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8927" y="1943455"/>
            <a:ext cx="699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ource Sans Pro" pitchFamily="34" charset="0"/>
              </a:rPr>
              <a:t>…</a:t>
            </a:r>
            <a:endParaRPr lang="en-US" sz="3200" dirty="0">
              <a:latin typeface="Source Sans Pro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738389" y="2780928"/>
            <a:ext cx="2769715" cy="1370810"/>
            <a:chOff x="2738389" y="2653829"/>
            <a:chExt cx="2769715" cy="1370810"/>
          </a:xfrm>
        </p:grpSpPr>
        <p:sp>
          <p:nvSpPr>
            <p:cNvPr id="15" name="Rounded Rectangle 14"/>
            <p:cNvSpPr/>
            <p:nvPr/>
          </p:nvSpPr>
          <p:spPr>
            <a:xfrm>
              <a:off x="2738389" y="3167591"/>
              <a:ext cx="1401563" cy="857048"/>
            </a:xfrm>
            <a:prstGeom prst="round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SPARK 2014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059832" y="3608193"/>
              <a:ext cx="903774" cy="207470"/>
            </a:xfrm>
            <a:prstGeom prst="round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latin typeface="Source Sans Pro" pitchFamily="34" charset="0"/>
                </a:rPr>
                <a:t>Property 1</a:t>
              </a:r>
              <a:endParaRPr lang="en-US" sz="1200" dirty="0">
                <a:latin typeface="Source Sans Pro" pitchFamily="34" charset="0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3632563" y="2669465"/>
              <a:ext cx="329470" cy="4001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Source Sans Pro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04871" y="2653829"/>
              <a:ext cx="15032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Source Sans Pro" pitchFamily="34" charset="0"/>
                </a:rPr>
                <a:t>Decomposition</a:t>
              </a:r>
              <a:endParaRPr lang="en-US" sz="1600" b="1" i="1" dirty="0">
                <a:latin typeface="Source Sans Pro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383768" y="2796564"/>
            <a:ext cx="1535842" cy="1563944"/>
            <a:chOff x="5383768" y="2669465"/>
            <a:chExt cx="1535842" cy="1563944"/>
          </a:xfrm>
        </p:grpSpPr>
        <p:sp>
          <p:nvSpPr>
            <p:cNvPr id="17" name="Rounded Rectangle 16"/>
            <p:cNvSpPr/>
            <p:nvPr/>
          </p:nvSpPr>
          <p:spPr>
            <a:xfrm>
              <a:off x="5383768" y="3167591"/>
              <a:ext cx="1535842" cy="1065818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Simulink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684450" y="3581570"/>
              <a:ext cx="903774" cy="20747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latin typeface="Source Sans Pro" pitchFamily="34" charset="0"/>
                </a:rPr>
                <a:t>Property</a:t>
              </a:r>
              <a:r>
                <a:rPr lang="en-US" sz="1400" dirty="0" smtClean="0">
                  <a:latin typeface="Source Sans Pro" pitchFamily="34" charset="0"/>
                </a:rPr>
                <a:t> 2</a:t>
              </a:r>
              <a:endParaRPr lang="en-US" sz="1400" dirty="0">
                <a:latin typeface="Source Sans Pro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684450" y="3869602"/>
              <a:ext cx="903774" cy="20747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latin typeface="Source Sans Pro" pitchFamily="34" charset="0"/>
                </a:rPr>
                <a:t>Property N</a:t>
              </a:r>
              <a:endParaRPr lang="en-US" sz="1200" dirty="0">
                <a:latin typeface="Source Sans Pro" pitchFamily="34" charset="0"/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5426850" y="2669465"/>
              <a:ext cx="329470" cy="4001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Source Sans Pro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298473" y="4411484"/>
            <a:ext cx="2095122" cy="1651124"/>
            <a:chOff x="4298473" y="4165690"/>
            <a:chExt cx="2095122" cy="1651124"/>
          </a:xfrm>
        </p:grpSpPr>
        <p:sp>
          <p:nvSpPr>
            <p:cNvPr id="22" name="TextBox 21"/>
            <p:cNvSpPr txBox="1"/>
            <p:nvPr/>
          </p:nvSpPr>
          <p:spPr>
            <a:xfrm>
              <a:off x="4298473" y="4165690"/>
              <a:ext cx="14976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Source Sans Pro" pitchFamily="34" charset="0"/>
                </a:rPr>
                <a:t>Code</a:t>
              </a:r>
            </a:p>
            <a:p>
              <a:pPr algn="ctr"/>
              <a:r>
                <a:rPr lang="en-US" sz="1600" b="1" i="1" dirty="0" smtClean="0">
                  <a:latin typeface="Source Sans Pro" pitchFamily="34" charset="0"/>
                </a:rPr>
                <a:t>Generation</a:t>
              </a:r>
              <a:endParaRPr lang="en-US" sz="1600" b="1" i="1" dirty="0">
                <a:latin typeface="Source Sans Pro" pitchFamily="34" charset="0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5558224" y="4205807"/>
              <a:ext cx="267202" cy="473951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Source Sans Pro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990054" y="4808702"/>
              <a:ext cx="1403541" cy="1008112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urce Sans Pro" pitchFamily="34" charset="0"/>
                </a:rPr>
                <a:t>SPARK 2014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324410" y="5192369"/>
              <a:ext cx="903774" cy="20747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latin typeface="Source Sans Pro" pitchFamily="34" charset="0"/>
                </a:rPr>
                <a:t>Property</a:t>
              </a:r>
              <a:r>
                <a:rPr lang="en-US" sz="1400" dirty="0" smtClean="0">
                  <a:latin typeface="Source Sans Pro" pitchFamily="34" charset="0"/>
                </a:rPr>
                <a:t> 2</a:t>
              </a:r>
              <a:endParaRPr lang="en-US" sz="1400" dirty="0">
                <a:latin typeface="Source Sans Pro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324410" y="5480401"/>
              <a:ext cx="903774" cy="20747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latin typeface="Source Sans Pro" pitchFamily="34" charset="0"/>
                </a:rPr>
                <a:t>Property N</a:t>
              </a:r>
              <a:endParaRPr lang="en-US" sz="1200" dirty="0">
                <a:latin typeface="Source Sans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1165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AADL to Simulink and SPARK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en-US" dirty="0" smtClean="0"/>
              <a:t>Take advantage of AADL mechanisms to</a:t>
            </a:r>
          </a:p>
          <a:p>
            <a:pPr lvl="1"/>
            <a:r>
              <a:rPr lang="en-US" dirty="0" smtClean="0"/>
              <a:t>Describe execution and communication resources (threads, ports, …)</a:t>
            </a:r>
          </a:p>
          <a:p>
            <a:pPr lvl="1"/>
            <a:r>
              <a:rPr lang="en-US" dirty="0" smtClean="0"/>
              <a:t>Bind Simulink or Ada functional models to threads as subprograms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First level of V&amp;V done at model-level</a:t>
            </a:r>
          </a:p>
          <a:p>
            <a:pPr lvl="1"/>
            <a:r>
              <a:rPr lang="en-US" dirty="0" smtClean="0"/>
              <a:t>Interface are correctly typed, behavior correctly defined as subprograms</a:t>
            </a:r>
          </a:p>
          <a:p>
            <a:pPr lvl="1"/>
            <a:r>
              <a:rPr lang="en-US" dirty="0" smtClean="0"/>
              <a:t>Compliance to Ravenscar profile: deterministic concurrency</a:t>
            </a:r>
          </a:p>
          <a:p>
            <a:pPr lvl="1"/>
            <a:r>
              <a:rPr lang="en-US" dirty="0" smtClean="0"/>
              <a:t>Schedulability analysis</a:t>
            </a:r>
          </a:p>
          <a:p>
            <a:pPr lvl="1"/>
            <a:r>
              <a:rPr lang="en-US" dirty="0" smtClean="0"/>
              <a:t>Consistency: WCET of ISR handlers compatible with # of interrupts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" name="Image 7" descr="Nose_Gear_Stage2_Instanc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06716"/>
            <a:ext cx="2555776" cy="147035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347864" y="2492896"/>
            <a:ext cx="33834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b="1" dirty="0" smtClean="0"/>
              <a:t>subprogram</a:t>
            </a:r>
            <a:r>
              <a:rPr lang="en-US" sz="1200" dirty="0" smtClean="0"/>
              <a:t> </a:t>
            </a:r>
            <a:r>
              <a:rPr lang="en-US" sz="1200" dirty="0" err="1"/>
              <a:t>Rotation_Sim</a:t>
            </a:r>
            <a:endParaRPr lang="en-US" sz="1200" dirty="0"/>
          </a:p>
          <a:p>
            <a:r>
              <a:rPr lang="en-US" sz="1200" dirty="0"/>
              <a:t> </a:t>
            </a:r>
            <a:r>
              <a:rPr lang="en-US" sz="1200" b="1" dirty="0" smtClean="0"/>
              <a:t>features</a:t>
            </a:r>
            <a:endParaRPr lang="en-US" sz="1200" b="1" dirty="0"/>
          </a:p>
          <a:p>
            <a:r>
              <a:rPr lang="en-US" sz="1200" dirty="0"/>
              <a:t> </a:t>
            </a:r>
            <a:r>
              <a:rPr lang="en-US" sz="1200" dirty="0" smtClean="0"/>
              <a:t>    </a:t>
            </a:r>
            <a:r>
              <a:rPr lang="en-US" sz="1200" dirty="0" err="1"/>
              <a:t>Simulated_Velocity</a:t>
            </a:r>
            <a:r>
              <a:rPr lang="en-US" sz="1200" dirty="0"/>
              <a:t> : </a:t>
            </a:r>
            <a:r>
              <a:rPr lang="en-US" sz="1200" b="1" dirty="0"/>
              <a:t>in parameter </a:t>
            </a:r>
            <a:r>
              <a:rPr lang="en-US" sz="1200" dirty="0"/>
              <a:t>Velocity;</a:t>
            </a:r>
          </a:p>
          <a:p>
            <a:r>
              <a:rPr lang="en-US" sz="1200" dirty="0"/>
              <a:t>     </a:t>
            </a:r>
            <a:r>
              <a:rPr lang="en-US" sz="1200" dirty="0" smtClean="0"/>
              <a:t>Click </a:t>
            </a:r>
            <a:r>
              <a:rPr lang="en-US" sz="1200" dirty="0"/>
              <a:t>: </a:t>
            </a:r>
            <a:r>
              <a:rPr lang="en-US" sz="1200" b="1" dirty="0"/>
              <a:t>out event</a:t>
            </a:r>
            <a:r>
              <a:rPr lang="en-US" sz="1200" dirty="0"/>
              <a:t> port;</a:t>
            </a:r>
          </a:p>
          <a:p>
            <a:r>
              <a:rPr lang="en-US" sz="1200" dirty="0"/>
              <a:t> </a:t>
            </a:r>
            <a:r>
              <a:rPr lang="en-US" sz="1200" b="1" dirty="0" smtClean="0"/>
              <a:t>properties</a:t>
            </a:r>
            <a:endParaRPr lang="en-US" sz="1200" b="1" dirty="0"/>
          </a:p>
          <a:p>
            <a:r>
              <a:rPr lang="en-US" sz="1200" dirty="0"/>
              <a:t>      </a:t>
            </a:r>
            <a:r>
              <a:rPr lang="en-US" sz="1200" dirty="0" err="1"/>
              <a:t>Source_Name</a:t>
            </a:r>
            <a:r>
              <a:rPr lang="en-US" sz="1200" dirty="0"/>
              <a:t> =&gt; "</a:t>
            </a:r>
            <a:r>
              <a:rPr lang="en-US" sz="1200" dirty="0" err="1"/>
              <a:t>Rotation_Sim.Rotation_Sim</a:t>
            </a:r>
            <a:r>
              <a:rPr lang="en-US" sz="1200" dirty="0"/>
              <a:t>";</a:t>
            </a:r>
          </a:p>
          <a:p>
            <a:r>
              <a:rPr lang="en-US" sz="1200" dirty="0"/>
              <a:t>      </a:t>
            </a:r>
            <a:r>
              <a:rPr lang="en-US" sz="1200" dirty="0" err="1"/>
              <a:t>Source_Language</a:t>
            </a:r>
            <a:r>
              <a:rPr lang="en-US" sz="1200" dirty="0"/>
              <a:t> =&gt; (Ada95);</a:t>
            </a:r>
          </a:p>
          <a:p>
            <a:r>
              <a:rPr lang="en-US" sz="1200" dirty="0"/>
              <a:t>  </a:t>
            </a:r>
            <a:r>
              <a:rPr lang="en-US" sz="1200" b="1" dirty="0" smtClean="0"/>
              <a:t>end</a:t>
            </a:r>
            <a:r>
              <a:rPr lang="en-US" sz="1200" dirty="0" smtClean="0"/>
              <a:t> </a:t>
            </a:r>
            <a:r>
              <a:rPr lang="en-US" sz="1200" dirty="0" err="1"/>
              <a:t>Rotation_Sim</a:t>
            </a:r>
            <a:r>
              <a:rPr lang="en-US" sz="1200" dirty="0"/>
              <a:t>;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3621" y="2492896"/>
            <a:ext cx="34062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b="1" dirty="0"/>
              <a:t>thread implementation </a:t>
            </a:r>
            <a:r>
              <a:rPr lang="en-US" sz="1200" dirty="0" err="1"/>
              <a:t>Rotation_Sensor_Sim.Impl</a:t>
            </a:r>
            <a:endParaRPr lang="en-US" sz="1200" dirty="0"/>
          </a:p>
          <a:p>
            <a:r>
              <a:rPr lang="en-US" sz="1200" dirty="0"/>
              <a:t> </a:t>
            </a:r>
            <a:r>
              <a:rPr lang="en-US" sz="1200" b="1" dirty="0" smtClean="0"/>
              <a:t>subcomponents</a:t>
            </a:r>
            <a:endParaRPr lang="en-US" sz="1200" b="1" dirty="0"/>
          </a:p>
          <a:p>
            <a:r>
              <a:rPr lang="en-US" sz="1200" dirty="0" smtClean="0"/>
              <a:t>   </a:t>
            </a:r>
            <a:r>
              <a:rPr lang="en-US" sz="1200" b="1" dirty="0" smtClean="0"/>
              <a:t>calls</a:t>
            </a:r>
            <a:r>
              <a:rPr lang="en-US" sz="1200" dirty="0" smtClean="0"/>
              <a:t> </a:t>
            </a:r>
            <a:r>
              <a:rPr lang="en-US" sz="1200" dirty="0" err="1"/>
              <a:t>seq</a:t>
            </a:r>
            <a:r>
              <a:rPr lang="en-US" sz="1200" dirty="0"/>
              <a:t> : </a:t>
            </a:r>
            <a:r>
              <a:rPr lang="en-US" sz="1200" dirty="0" smtClean="0"/>
              <a:t>{ C </a:t>
            </a:r>
            <a:r>
              <a:rPr lang="en-US" sz="1200" dirty="0"/>
              <a:t>: </a:t>
            </a:r>
            <a:r>
              <a:rPr lang="en-US" sz="1200" b="1" dirty="0"/>
              <a:t>subprogram</a:t>
            </a:r>
            <a:r>
              <a:rPr lang="en-US" sz="1200" dirty="0"/>
              <a:t> </a:t>
            </a:r>
            <a:r>
              <a:rPr lang="en-US" sz="1200" dirty="0" err="1"/>
              <a:t>Rotation_Sim</a:t>
            </a:r>
            <a:r>
              <a:rPr lang="en-US" sz="1200" dirty="0" smtClean="0"/>
              <a:t>; }</a:t>
            </a:r>
            <a:r>
              <a:rPr lang="en-US" sz="1200" dirty="0"/>
              <a:t>;</a:t>
            </a:r>
          </a:p>
          <a:p>
            <a:r>
              <a:rPr lang="en-US" sz="1200" dirty="0"/>
              <a:t> </a:t>
            </a:r>
            <a:r>
              <a:rPr lang="en-US" sz="1200" b="1" dirty="0" smtClean="0"/>
              <a:t>connections</a:t>
            </a:r>
            <a:endParaRPr lang="en-US" sz="1200" b="1" dirty="0"/>
          </a:p>
          <a:p>
            <a:r>
              <a:rPr lang="en-US" sz="1200" dirty="0"/>
              <a:t>    </a:t>
            </a:r>
            <a:r>
              <a:rPr lang="en-US" sz="1200" b="1" dirty="0" smtClean="0"/>
              <a:t>parameter</a:t>
            </a:r>
            <a:r>
              <a:rPr lang="en-US" sz="1200" dirty="0" smtClean="0"/>
              <a:t> </a:t>
            </a:r>
            <a:r>
              <a:rPr lang="en-US" sz="1200" dirty="0" err="1"/>
              <a:t>Simulated_Velocity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 -</a:t>
            </a:r>
            <a:r>
              <a:rPr lang="en-US" sz="1200" dirty="0"/>
              <a:t>&gt; </a:t>
            </a:r>
            <a:r>
              <a:rPr lang="en-US" sz="1200" dirty="0" err="1"/>
              <a:t>C.Simulated_Velocity</a:t>
            </a:r>
            <a:r>
              <a:rPr lang="en-US" sz="1200" dirty="0"/>
              <a:t>;</a:t>
            </a:r>
          </a:p>
          <a:p>
            <a:r>
              <a:rPr lang="en-US" sz="1200" dirty="0"/>
              <a:t>    </a:t>
            </a:r>
            <a:r>
              <a:rPr lang="en-US" sz="1200" b="1" dirty="0" smtClean="0"/>
              <a:t>port</a:t>
            </a:r>
            <a:r>
              <a:rPr lang="en-US" sz="1200" dirty="0" smtClean="0"/>
              <a:t> </a:t>
            </a:r>
            <a:r>
              <a:rPr lang="en-US" sz="1200" dirty="0" err="1"/>
              <a:t>C.Click</a:t>
            </a:r>
            <a:r>
              <a:rPr lang="en-US" sz="1200" dirty="0"/>
              <a:t> -&gt; </a:t>
            </a:r>
            <a:r>
              <a:rPr lang="en-US" sz="1200" dirty="0" err="1"/>
              <a:t>Rotation_Click</a:t>
            </a:r>
            <a:r>
              <a:rPr lang="en-US" sz="1200" dirty="0"/>
              <a:t>;</a:t>
            </a:r>
          </a:p>
          <a:p>
            <a:r>
              <a:rPr lang="en-US" sz="1200" dirty="0"/>
              <a:t> </a:t>
            </a:r>
            <a:r>
              <a:rPr lang="en-US" sz="1200" b="1" dirty="0" smtClean="0"/>
              <a:t>end</a:t>
            </a:r>
            <a:r>
              <a:rPr lang="en-US" sz="1200" dirty="0" smtClean="0"/>
              <a:t> </a:t>
            </a:r>
            <a:r>
              <a:rPr lang="en-US" sz="1200" dirty="0" err="1"/>
              <a:t>Rotation_Sensor_Sim.Impl</a:t>
            </a:r>
            <a:r>
              <a:rPr lang="en-US" sz="1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608010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AADL to SPARK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en-US" dirty="0" smtClean="0"/>
              <a:t>AADL provides full description of use of runtime resources</a:t>
            </a:r>
            <a:endParaRPr lang="en-US" dirty="0"/>
          </a:p>
          <a:p>
            <a:pPr lvl="1"/>
            <a:r>
              <a:rPr lang="en-US" dirty="0" smtClean="0"/>
              <a:t>Use Ocarina to generate code from architectural description</a:t>
            </a:r>
          </a:p>
          <a:p>
            <a:pPr lvl="1"/>
            <a:r>
              <a:rPr lang="en-US" dirty="0" smtClean="0"/>
              <a:t>Based on archetypes for concurrency, communication</a:t>
            </a:r>
          </a:p>
          <a:p>
            <a:endParaRPr lang="en-US" dirty="0" smtClean="0"/>
          </a:p>
          <a:p>
            <a:r>
              <a:rPr lang="en-US" dirty="0" smtClean="0"/>
              <a:t>Ada/SPARK compliant, path to high-integrity software</a:t>
            </a:r>
          </a:p>
          <a:p>
            <a:pPr lvl="1"/>
            <a:r>
              <a:rPr lang="en-US" dirty="0" smtClean="0"/>
              <a:t>#</a:t>
            </a:r>
            <a:r>
              <a:rPr lang="en-US" dirty="0"/>
              <a:t>5: strong typing, generic, native support for concurrency </a:t>
            </a:r>
            <a:endParaRPr lang="en-US" dirty="0" smtClean="0"/>
          </a:p>
          <a:p>
            <a:pPr lvl="1"/>
            <a:r>
              <a:rPr lang="en-US" dirty="0" smtClean="0"/>
              <a:t>#</a:t>
            </a:r>
            <a:r>
              <a:rPr lang="en-US" dirty="0"/>
              <a:t>4: restriction for HI systems </a:t>
            </a:r>
            <a:endParaRPr lang="en-US" dirty="0" smtClean="0"/>
          </a:p>
          <a:p>
            <a:pPr lvl="1"/>
            <a:r>
              <a:rPr lang="en-US" dirty="0" smtClean="0"/>
              <a:t>#</a:t>
            </a:r>
            <a:r>
              <a:rPr lang="en-US" dirty="0"/>
              <a:t>3: restrictions for concurrency: Ravenscar profile </a:t>
            </a:r>
            <a:endParaRPr lang="en-US" dirty="0" smtClean="0"/>
          </a:p>
          <a:p>
            <a:pPr lvl="1"/>
            <a:r>
              <a:rPr lang="en-US" dirty="0" smtClean="0"/>
              <a:t>#</a:t>
            </a:r>
            <a:r>
              <a:rPr lang="en-US" dirty="0"/>
              <a:t>2: well-known coding patterns </a:t>
            </a:r>
            <a:endParaRPr lang="en-US" dirty="0" smtClean="0"/>
          </a:p>
          <a:p>
            <a:pPr lvl="1"/>
            <a:r>
              <a:rPr lang="en-US" dirty="0" smtClean="0"/>
              <a:t>#</a:t>
            </a:r>
            <a:r>
              <a:rPr lang="en-US" dirty="0"/>
              <a:t>1: contracts: pre/post </a:t>
            </a:r>
            <a:r>
              <a:rPr lang="en-US" dirty="0" smtClean="0"/>
              <a:t>conditions</a:t>
            </a:r>
          </a:p>
          <a:p>
            <a:pPr lvl="1"/>
            <a:endParaRPr lang="en-US" dirty="0"/>
          </a:p>
          <a:p>
            <a:r>
              <a:rPr lang="en-US" dirty="0" smtClean="0"/>
              <a:t>Functional code integrated as external Ada libraries</a:t>
            </a:r>
          </a:p>
          <a:p>
            <a:pPr lvl="1"/>
            <a:r>
              <a:rPr lang="en-US" dirty="0" smtClean="0"/>
              <a:t>Preserve abstraction boundaries (typing, encapsulation)</a:t>
            </a:r>
          </a:p>
          <a:p>
            <a:pPr lvl="1"/>
            <a:r>
              <a:rPr lang="en-US" dirty="0" smtClean="0"/>
              <a:t>Then connect to integration V&amp;</a:t>
            </a:r>
            <a:r>
              <a:rPr lang="en-US" smtClean="0"/>
              <a:t>V activities</a:t>
            </a:r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16" name="Grouper 15"/>
          <p:cNvGrpSpPr/>
          <p:nvPr/>
        </p:nvGrpSpPr>
        <p:grpSpPr>
          <a:xfrm>
            <a:off x="827584" y="3064916"/>
            <a:ext cx="8208912" cy="950506"/>
            <a:chOff x="827584" y="5013176"/>
            <a:chExt cx="8208912" cy="864096"/>
          </a:xfrm>
        </p:grpSpPr>
        <p:sp>
          <p:nvSpPr>
            <p:cNvPr id="12" name="Rectangle 11"/>
            <p:cNvSpPr/>
            <p:nvPr/>
          </p:nvSpPr>
          <p:spPr>
            <a:xfrm>
              <a:off x="827584" y="5013176"/>
              <a:ext cx="8208912" cy="86409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22000"/>
                  </a:schemeClr>
                </a:gs>
                <a:gs pos="80000">
                  <a:schemeClr val="accent1">
                    <a:shade val="93000"/>
                    <a:satMod val="130000"/>
                    <a:alpha val="22000"/>
                  </a:schemeClr>
                </a:gs>
                <a:gs pos="100000">
                  <a:schemeClr val="accent1">
                    <a:shade val="94000"/>
                    <a:satMod val="135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221929" y="5229200"/>
              <a:ext cx="17425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Compiler checks</a:t>
              </a:r>
              <a:endParaRPr lang="en-US" b="1" dirty="0" smtClean="0">
                <a:solidFill>
                  <a:schemeClr val="accent3"/>
                </a:solidFill>
              </a:endParaRPr>
            </a:p>
            <a:p>
              <a:r>
                <a:rPr lang="en-US" b="1" dirty="0" smtClean="0">
                  <a:solidFill>
                    <a:srgbClr val="31BB2E"/>
                  </a:solidFill>
                </a:rPr>
                <a:t>100% OK</a:t>
              </a:r>
              <a:endParaRPr lang="en-US" b="1" dirty="0">
                <a:solidFill>
                  <a:srgbClr val="31BB2E"/>
                </a:solidFill>
              </a:endParaRPr>
            </a:p>
          </p:txBody>
        </p:sp>
      </p:grpSp>
      <p:grpSp>
        <p:nvGrpSpPr>
          <p:cNvPr id="17" name="Grouper 16"/>
          <p:cNvGrpSpPr/>
          <p:nvPr/>
        </p:nvGrpSpPr>
        <p:grpSpPr>
          <a:xfrm>
            <a:off x="827584" y="4016013"/>
            <a:ext cx="8208912" cy="369332"/>
            <a:chOff x="827584" y="5877272"/>
            <a:chExt cx="8208912" cy="369332"/>
          </a:xfrm>
        </p:grpSpPr>
        <p:sp>
          <p:nvSpPr>
            <p:cNvPr id="14" name="Rectangle 13"/>
            <p:cNvSpPr/>
            <p:nvPr/>
          </p:nvSpPr>
          <p:spPr>
            <a:xfrm>
              <a:off x="827584" y="5877272"/>
              <a:ext cx="8208912" cy="3600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22000"/>
                  </a:schemeClr>
                </a:gs>
                <a:gs pos="80000">
                  <a:schemeClr val="accent1">
                    <a:shade val="93000"/>
                    <a:satMod val="130000"/>
                    <a:alpha val="22000"/>
                  </a:schemeClr>
                </a:gs>
                <a:gs pos="100000">
                  <a:schemeClr val="accent1">
                    <a:shade val="94000"/>
                    <a:satMod val="135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257490" y="5877272"/>
              <a:ext cx="1418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Best practice</a:t>
              </a:r>
              <a:endParaRPr lang="en-US" b="1" dirty="0"/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827584" y="4365104"/>
            <a:ext cx="8208912" cy="369332"/>
            <a:chOff x="827584" y="5877272"/>
            <a:chExt cx="8208912" cy="369332"/>
          </a:xfrm>
        </p:grpSpPr>
        <p:sp>
          <p:nvSpPr>
            <p:cNvPr id="19" name="Rectangle 18"/>
            <p:cNvSpPr/>
            <p:nvPr/>
          </p:nvSpPr>
          <p:spPr>
            <a:xfrm>
              <a:off x="827584" y="5877272"/>
              <a:ext cx="8208912" cy="3600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22000"/>
                  </a:schemeClr>
                </a:gs>
                <a:gs pos="80000">
                  <a:schemeClr val="accent1">
                    <a:shade val="93000"/>
                    <a:satMod val="130000"/>
                    <a:alpha val="22000"/>
                  </a:schemeClr>
                </a:gs>
                <a:gs pos="100000">
                  <a:schemeClr val="accent1">
                    <a:shade val="94000"/>
                    <a:satMod val="135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724128" y="5877272"/>
              <a:ext cx="3300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Theorem proving, </a:t>
              </a:r>
              <a:r>
                <a:rPr lang="en-US" b="1" dirty="0" smtClean="0">
                  <a:solidFill>
                    <a:srgbClr val="31BB2E"/>
                  </a:solidFill>
                </a:rPr>
                <a:t>90%, on-going</a:t>
              </a:r>
              <a:endParaRPr lang="en-US" b="1" dirty="0">
                <a:solidFill>
                  <a:srgbClr val="31BB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8844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9" y="1137680"/>
            <a:ext cx="7756949" cy="308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Simulink to SPARK 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2710661"/>
            <a:ext cx="283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kern="1200" dirty="0" smtClean="0">
                <a:solidFill>
                  <a:srgbClr val="C00000"/>
                </a:solidFill>
                <a:latin typeface="Source Sans Pro" pitchFamily="34" charset="0"/>
              </a:rPr>
              <a:t>Model-level verification (proof + simulation)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82806" y="4185662"/>
            <a:ext cx="8516258" cy="2536732"/>
            <a:chOff x="382806" y="4185662"/>
            <a:chExt cx="8516258" cy="2536732"/>
          </a:xfrm>
        </p:grpSpPr>
        <p:sp>
          <p:nvSpPr>
            <p:cNvPr id="5" name="TextBox 4"/>
            <p:cNvSpPr txBox="1"/>
            <p:nvPr/>
          </p:nvSpPr>
          <p:spPr>
            <a:xfrm>
              <a:off x="382806" y="4185662"/>
              <a:ext cx="8208912" cy="21236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  <a:p>
              <a:r>
                <a:rPr lang="en-US" sz="1600" b="1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if</a:t>
              </a:r>
              <a:r>
                <a:rPr lang="en-US" sz="1600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Compare_To_Constant_out1 = </a:t>
              </a:r>
              <a:r>
                <a:rPr lang="en-US" sz="1600" i="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estimatedGroundVelocityIsAvailable</a:t>
              </a:r>
              <a:r>
                <a:rPr lang="en-US" sz="1600" i="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then</a:t>
              </a:r>
            </a:p>
            <a:p>
              <a:r>
                <a:rPr lang="en-US" sz="1600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 Relational_Operator_out1 := True;</a:t>
              </a:r>
            </a:p>
            <a:p>
              <a:r>
                <a:rPr lang="en-US" sz="1600" b="1" i="0" dirty="0">
                  <a:latin typeface="Consolas" panose="020B0609020204030204" pitchFamily="49" charset="0"/>
                  <a:cs typeface="Consolas" panose="020B0609020204030204" pitchFamily="49" charset="0"/>
                </a:rPr>
                <a:t>e</a:t>
              </a:r>
              <a:r>
                <a:rPr lang="en-US" sz="1600" b="1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lse</a:t>
              </a:r>
            </a:p>
            <a:p>
              <a:r>
                <a:rPr lang="en-US" sz="1600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 Relational_Operator_out1 := False;</a:t>
              </a:r>
            </a:p>
            <a:p>
              <a:r>
                <a:rPr lang="en-US" sz="1600" b="1" i="0" dirty="0">
                  <a:latin typeface="Consolas" panose="020B0609020204030204" pitchFamily="49" charset="0"/>
                  <a:cs typeface="Consolas" panose="020B0609020204030204" pitchFamily="49" charset="0"/>
                </a:rPr>
                <a:t>e</a:t>
              </a:r>
              <a:r>
                <a:rPr lang="en-US" sz="1600" b="1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nd if;</a:t>
              </a:r>
            </a:p>
            <a:p>
              <a:r>
                <a:rPr lang="en-US" b="1" i="0" u="sng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pragma Assert (Relational_Operator_out1);</a:t>
              </a:r>
            </a:p>
            <a:p>
              <a:r>
                <a:rPr lang="en-US" i="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95698" y="4746483"/>
              <a:ext cx="270336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000" b="1" i="0" kern="1200" dirty="0" smtClean="0">
                  <a:solidFill>
                    <a:srgbClr val="C00000"/>
                  </a:solidFill>
                  <a:latin typeface="Source Sans Pro" pitchFamily="34" charset="0"/>
                </a:rPr>
                <a:t>Source-level proof or property preservation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54536" y="6014508"/>
              <a:ext cx="258569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000" b="1" i="0" kern="1200" dirty="0" smtClean="0">
                  <a:solidFill>
                    <a:srgbClr val="C00000"/>
                  </a:solidFill>
                  <a:latin typeface="Source Sans Pro" pitchFamily="34" charset="0"/>
                </a:rPr>
                <a:t>Run-time monitoring of safety properties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82806" y="5673442"/>
              <a:ext cx="5472608" cy="360040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Elbow Connector 9"/>
            <p:cNvCxnSpPr>
              <a:stCxn id="7" idx="1"/>
              <a:endCxn id="9" idx="0"/>
            </p:cNvCxnSpPr>
            <p:nvPr/>
          </p:nvCxnSpPr>
          <p:spPr bwMode="auto">
            <a:xfrm rot="10800000" flipV="1">
              <a:off x="3119110" y="5100426"/>
              <a:ext cx="3076588" cy="57301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Elbow Connector 10"/>
            <p:cNvCxnSpPr>
              <a:stCxn id="8" idx="1"/>
              <a:endCxn id="9" idx="2"/>
            </p:cNvCxnSpPr>
            <p:nvPr/>
          </p:nvCxnSpPr>
          <p:spPr bwMode="auto">
            <a:xfrm rot="10800000">
              <a:off x="3119110" y="6033483"/>
              <a:ext cx="3135426" cy="334969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Oval 11"/>
          <p:cNvSpPr/>
          <p:nvPr/>
        </p:nvSpPr>
        <p:spPr bwMode="auto">
          <a:xfrm>
            <a:off x="5776714" y="3005688"/>
            <a:ext cx="837969" cy="1215399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601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wrap-up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349237" y="1052736"/>
            <a:ext cx="2518907" cy="160109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AADL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System Model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6919" y="1844824"/>
            <a:ext cx="903774" cy="2880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latin typeface="Source Sans Pro" pitchFamily="34" charset="0"/>
              </a:rPr>
              <a:t>Property 1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66034" y="1844824"/>
            <a:ext cx="903774" cy="2880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latin typeface="Source Sans Pro" pitchFamily="34" charset="0"/>
              </a:rPr>
              <a:t>Property 2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66034" y="2222822"/>
            <a:ext cx="903774" cy="2880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latin typeface="Source Sans Pro" pitchFamily="34" charset="0"/>
              </a:rPr>
              <a:t>Property N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8927" y="1943455"/>
            <a:ext cx="699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ource Sans Pro" pitchFamily="34" charset="0"/>
              </a:rPr>
              <a:t>…</a:t>
            </a:r>
            <a:endParaRPr lang="en-US" sz="3200" dirty="0">
              <a:latin typeface="Source Sans Pro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38389" y="3294690"/>
            <a:ext cx="1401563" cy="857048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SPARK 2014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59832" y="3735292"/>
            <a:ext cx="903774" cy="20747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latin typeface="Source Sans Pro" pitchFamily="34" charset="0"/>
              </a:rPr>
              <a:t>Property 1</a:t>
            </a:r>
            <a:endParaRPr lang="en-US" sz="1200" dirty="0">
              <a:latin typeface="Source Sans Pro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3632563" y="2796564"/>
            <a:ext cx="329470" cy="40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Source Sans Pro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4871" y="2780928"/>
            <a:ext cx="150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Source Sans Pro" pitchFamily="34" charset="0"/>
              </a:rPr>
              <a:t>Decomposition</a:t>
            </a:r>
            <a:endParaRPr lang="en-US" sz="1600" b="1" i="1" dirty="0">
              <a:latin typeface="Source Sans Pro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87624" y="3723214"/>
            <a:ext cx="2251548" cy="1222069"/>
            <a:chOff x="1187624" y="3723214"/>
            <a:chExt cx="2251548" cy="1222069"/>
          </a:xfrm>
        </p:grpSpPr>
        <p:sp>
          <p:nvSpPr>
            <p:cNvPr id="26" name="TextBox 25"/>
            <p:cNvSpPr txBox="1"/>
            <p:nvPr/>
          </p:nvSpPr>
          <p:spPr>
            <a:xfrm>
              <a:off x="1187624" y="4360508"/>
              <a:ext cx="16166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Source Sans Pro" pitchFamily="34" charset="0"/>
                </a:rPr>
                <a:t>Verification by formal proof</a:t>
              </a:r>
              <a:endParaRPr lang="en-US" sz="1600" b="1" i="1" dirty="0">
                <a:latin typeface="Source Sans Pro" pitchFamily="34" charset="0"/>
              </a:endParaRPr>
            </a:p>
          </p:txBody>
        </p:sp>
        <p:cxnSp>
          <p:nvCxnSpPr>
            <p:cNvPr id="27" name="Curved Connector 26"/>
            <p:cNvCxnSpPr>
              <a:stCxn id="15" idx="2"/>
              <a:endCxn id="26" idx="2"/>
            </p:cNvCxnSpPr>
            <p:nvPr/>
          </p:nvCxnSpPr>
          <p:spPr>
            <a:xfrm rot="5400000">
              <a:off x="2320791" y="3826902"/>
              <a:ext cx="793545" cy="1443216"/>
            </a:xfrm>
            <a:prstGeom prst="curvedConnector3">
              <a:avLst>
                <a:gd name="adj1" fmla="val 128807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6" idx="0"/>
              <a:endCxn id="15" idx="1"/>
            </p:cNvCxnSpPr>
            <p:nvPr/>
          </p:nvCxnSpPr>
          <p:spPr>
            <a:xfrm rot="5400000" flipH="1" flipV="1">
              <a:off x="2048525" y="3670644"/>
              <a:ext cx="637294" cy="742434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5383768" y="3294690"/>
            <a:ext cx="1535842" cy="106581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Simulink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684450" y="3708669"/>
            <a:ext cx="903774" cy="20747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latin typeface="Source Sans Pro" pitchFamily="34" charset="0"/>
              </a:rPr>
              <a:t>Property</a:t>
            </a:r>
            <a:r>
              <a:rPr lang="en-US" sz="1400" dirty="0" smtClean="0">
                <a:latin typeface="Source Sans Pro" pitchFamily="34" charset="0"/>
              </a:rPr>
              <a:t> 2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684450" y="3996701"/>
            <a:ext cx="903774" cy="20747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latin typeface="Source Sans Pro" pitchFamily="34" charset="0"/>
              </a:rPr>
              <a:t>Property N</a:t>
            </a:r>
            <a:endParaRPr lang="en-US" sz="1200" dirty="0">
              <a:latin typeface="Source Sans Pro" pitchFamily="34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5426850" y="2796564"/>
            <a:ext cx="329470" cy="40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Source Sans Pro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51690" y="3827599"/>
            <a:ext cx="2524766" cy="952636"/>
            <a:chOff x="6151690" y="3827599"/>
            <a:chExt cx="2524766" cy="952636"/>
          </a:xfrm>
        </p:grpSpPr>
        <p:cxnSp>
          <p:nvCxnSpPr>
            <p:cNvPr id="9" name="Curved Connector 8"/>
            <p:cNvCxnSpPr>
              <a:stCxn id="17" idx="2"/>
              <a:endCxn id="25" idx="2"/>
            </p:cNvCxnSpPr>
            <p:nvPr/>
          </p:nvCxnSpPr>
          <p:spPr>
            <a:xfrm rot="16200000" flipH="1">
              <a:off x="6840595" y="3671602"/>
              <a:ext cx="419727" cy="1797538"/>
            </a:xfrm>
            <a:prstGeom prst="curvedConnector3">
              <a:avLst>
                <a:gd name="adj1" fmla="val 154464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21998" y="4195460"/>
              <a:ext cx="1454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Source Sans Pro" pitchFamily="34" charset="0"/>
                </a:rPr>
                <a:t>Verification by simulation</a:t>
              </a:r>
              <a:endParaRPr lang="en-US" sz="1600" b="1" i="1" dirty="0">
                <a:latin typeface="Source Sans Pro" pitchFamily="34" charset="0"/>
              </a:endParaRPr>
            </a:p>
          </p:txBody>
        </p:sp>
        <p:cxnSp>
          <p:nvCxnSpPr>
            <p:cNvPr id="29" name="Curved Connector 28"/>
            <p:cNvCxnSpPr>
              <a:stCxn id="25" idx="0"/>
              <a:endCxn id="17" idx="3"/>
            </p:cNvCxnSpPr>
            <p:nvPr/>
          </p:nvCxnSpPr>
          <p:spPr>
            <a:xfrm rot="16200000" flipV="1">
              <a:off x="7250489" y="3496721"/>
              <a:ext cx="367861" cy="1029617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298473" y="4411484"/>
            <a:ext cx="1497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Source Sans Pro" pitchFamily="34" charset="0"/>
              </a:rPr>
              <a:t>Code</a:t>
            </a:r>
          </a:p>
          <a:p>
            <a:pPr algn="ctr"/>
            <a:r>
              <a:rPr lang="en-US" sz="1600" b="1" i="1" dirty="0" smtClean="0">
                <a:latin typeface="Source Sans Pro" pitchFamily="34" charset="0"/>
              </a:rPr>
              <a:t>Generation</a:t>
            </a:r>
            <a:endParaRPr lang="en-US" sz="1600" b="1" i="1" dirty="0">
              <a:latin typeface="Source Sans Pro" pitchFamily="34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5558224" y="4451601"/>
            <a:ext cx="267202" cy="47395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Source Sans Pro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90054" y="5054496"/>
            <a:ext cx="1403541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itchFamily="34" charset="0"/>
              </a:rPr>
              <a:t>SPARK 2014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10153" y="5558552"/>
            <a:ext cx="2481673" cy="949875"/>
            <a:chOff x="3210153" y="5558552"/>
            <a:chExt cx="2481673" cy="949875"/>
          </a:xfrm>
        </p:grpSpPr>
        <p:sp>
          <p:nvSpPr>
            <p:cNvPr id="31" name="TextBox 30"/>
            <p:cNvSpPr txBox="1"/>
            <p:nvPr/>
          </p:nvSpPr>
          <p:spPr>
            <a:xfrm>
              <a:off x="3210153" y="5923652"/>
              <a:ext cx="15463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Source Sans Pro" pitchFamily="34" charset="0"/>
                </a:rPr>
                <a:t>Verification</a:t>
              </a:r>
            </a:p>
            <a:p>
              <a:pPr algn="ctr"/>
              <a:r>
                <a:rPr lang="en-US" sz="1600" b="1" i="1" dirty="0">
                  <a:latin typeface="Source Sans Pro" pitchFamily="34" charset="0"/>
                </a:rPr>
                <a:t>b</a:t>
              </a:r>
              <a:r>
                <a:rPr lang="en-US" sz="1600" b="1" i="1" dirty="0" smtClean="0">
                  <a:latin typeface="Source Sans Pro" pitchFamily="34" charset="0"/>
                </a:rPr>
                <a:t>y formal proof</a:t>
              </a:r>
              <a:endParaRPr lang="en-US" sz="1600" b="1" i="1" dirty="0">
                <a:latin typeface="Source Sans Pro" pitchFamily="34" charset="0"/>
              </a:endParaRPr>
            </a:p>
          </p:txBody>
        </p:sp>
        <p:cxnSp>
          <p:nvCxnSpPr>
            <p:cNvPr id="32" name="Curved Connector 31"/>
            <p:cNvCxnSpPr>
              <a:stCxn id="30" idx="2"/>
              <a:endCxn id="31" idx="2"/>
            </p:cNvCxnSpPr>
            <p:nvPr/>
          </p:nvCxnSpPr>
          <p:spPr>
            <a:xfrm rot="5400000">
              <a:off x="4614664" y="5431265"/>
              <a:ext cx="445819" cy="1708505"/>
            </a:xfrm>
            <a:prstGeom prst="curvedConnector3">
              <a:avLst>
                <a:gd name="adj1" fmla="val 15127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>
              <a:stCxn id="31" idx="0"/>
              <a:endCxn id="30" idx="1"/>
            </p:cNvCxnSpPr>
            <p:nvPr/>
          </p:nvCxnSpPr>
          <p:spPr>
            <a:xfrm rot="5400000" flipH="1" flipV="1">
              <a:off x="4304137" y="5237735"/>
              <a:ext cx="365100" cy="1006734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ounded Rectangle 33"/>
          <p:cNvSpPr/>
          <p:nvPr/>
        </p:nvSpPr>
        <p:spPr>
          <a:xfrm>
            <a:off x="5324410" y="5438163"/>
            <a:ext cx="903774" cy="20747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latin typeface="Source Sans Pro" pitchFamily="34" charset="0"/>
              </a:rPr>
              <a:t>Property</a:t>
            </a:r>
            <a:r>
              <a:rPr lang="en-US" sz="1400" dirty="0" smtClean="0">
                <a:latin typeface="Source Sans Pro" pitchFamily="34" charset="0"/>
              </a:rPr>
              <a:t> 2</a:t>
            </a:r>
            <a:endParaRPr lang="en-US" sz="1400" dirty="0">
              <a:latin typeface="Source Sans Pro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24410" y="5726195"/>
            <a:ext cx="903774" cy="20747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latin typeface="Source Sans Pro" pitchFamily="34" charset="0"/>
              </a:rPr>
              <a:t>Property N</a:t>
            </a:r>
            <a:endParaRPr lang="en-US" sz="1200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824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620</Words>
  <Application>Microsoft Macintosh PowerPoint</Application>
  <PresentationFormat>On-screen Show (4:3)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Source Sans Pro</vt:lpstr>
      <vt:lpstr>Office Theme</vt:lpstr>
      <vt:lpstr>PowerPoint Presentation</vt:lpstr>
      <vt:lpstr>How to verify property preservation?</vt:lpstr>
      <vt:lpstr>PowerPoint Presentation</vt:lpstr>
      <vt:lpstr>PowerPoint Presentation</vt:lpstr>
      <vt:lpstr>From System to Software (top-down only)</vt:lpstr>
      <vt:lpstr>From AADL to Simulink and SPARK</vt:lpstr>
      <vt:lpstr>From AADL to SPARK</vt:lpstr>
      <vt:lpstr>From Simulink to SPARK 2014</vt:lpstr>
      <vt:lpstr>The wrap-up</vt:lpstr>
      <vt:lpstr>PowerPoint Presentation</vt:lpstr>
      <vt:lpstr>Property preservation: how?</vt:lpstr>
      <vt:lpstr>Current state &amp; future improvements</vt:lpstr>
      <vt:lpstr>PowerPoint Presentation</vt:lpstr>
    </vt:vector>
  </TitlesOfParts>
  <Company>AdaCore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Bordin</dc:creator>
  <cp:lastModifiedBy>AdaCore EU Marketing Intern</cp:lastModifiedBy>
  <cp:revision>89</cp:revision>
  <dcterms:created xsi:type="dcterms:W3CDTF">2014-01-28T13:51:12Z</dcterms:created>
  <dcterms:modified xsi:type="dcterms:W3CDTF">2018-03-26T12:18:51Z</dcterms:modified>
</cp:coreProperties>
</file>